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468" r:id="rId2"/>
    <p:sldId id="503" r:id="rId3"/>
    <p:sldId id="505" r:id="rId4"/>
    <p:sldId id="515" r:id="rId5"/>
    <p:sldId id="509" r:id="rId6"/>
    <p:sldId id="516" r:id="rId7"/>
    <p:sldId id="517" r:id="rId8"/>
    <p:sldId id="523" r:id="rId9"/>
    <p:sldId id="518" r:id="rId10"/>
    <p:sldId id="519" r:id="rId11"/>
    <p:sldId id="520" r:id="rId12"/>
    <p:sldId id="525" r:id="rId13"/>
    <p:sldId id="526" r:id="rId14"/>
    <p:sldId id="527" r:id="rId15"/>
    <p:sldId id="528" r:id="rId16"/>
    <p:sldId id="529" r:id="rId17"/>
    <p:sldId id="530" r:id="rId18"/>
    <p:sldId id="531" r:id="rId19"/>
    <p:sldId id="521" r:id="rId20"/>
    <p:sldId id="532" r:id="rId21"/>
    <p:sldId id="524" r:id="rId22"/>
    <p:sldId id="533" r:id="rId23"/>
    <p:sldId id="522" r:id="rId24"/>
    <p:sldId id="264"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2182" autoAdjust="0"/>
  </p:normalViewPr>
  <p:slideViewPr>
    <p:cSldViewPr snapToGrid="0">
      <p:cViewPr varScale="1">
        <p:scale>
          <a:sx n="72" d="100"/>
          <a:sy n="72" d="100"/>
        </p:scale>
        <p:origin x="53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6/10/2025</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6/10/2025</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dirty="0"/>
          </a:p>
        </p:txBody>
      </p:sp>
    </p:spTree>
    <p:extLst>
      <p:ext uri="{BB962C8B-B14F-4D97-AF65-F5344CB8AC3E}">
        <p14:creationId xmlns:p14="http://schemas.microsoft.com/office/powerpoint/2010/main" val="458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0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dirty="0"/>
          </a:p>
        </p:txBody>
      </p:sp>
    </p:spTree>
    <p:extLst>
      <p:ext uri="{BB962C8B-B14F-4D97-AF65-F5344CB8AC3E}">
        <p14:creationId xmlns:p14="http://schemas.microsoft.com/office/powerpoint/2010/main" val="105592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dirty="0"/>
          </a:p>
        </p:txBody>
      </p:sp>
    </p:spTree>
    <p:extLst>
      <p:ext uri="{BB962C8B-B14F-4D97-AF65-F5344CB8AC3E}">
        <p14:creationId xmlns:p14="http://schemas.microsoft.com/office/powerpoint/2010/main" val="299872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6/10/2025</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6/10/2025</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mauricio4-alt.github.io/diagrama_bpmn_securitylogsystem/doc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fureeedi.github.io/DiagramaCasosDeUso/"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347776" y="2551837"/>
            <a:ext cx="7496448" cy="1754326"/>
          </a:xfrm>
          <a:prstGeom prst="rect">
            <a:avLst/>
          </a:prstGeom>
          <a:noFill/>
        </p:spPr>
        <p:txBody>
          <a:bodyPr wrap="square" rtlCol="0">
            <a:spAutoFit/>
          </a:bodyPr>
          <a:lstStyle/>
          <a:p>
            <a:pPr algn="ctr"/>
            <a:r>
              <a:rPr lang="es-ES" sz="5400" b="1" dirty="0">
                <a:solidFill>
                  <a:schemeClr val="tx1">
                    <a:lumMod val="75000"/>
                    <a:lumOff val="25000"/>
                  </a:schemeClr>
                </a:solidFill>
                <a:latin typeface="Arial" panose="020B0604020202020204" pitchFamily="34" charset="0"/>
                <a:cs typeface="Arial" panose="020B0604020202020204" pitchFamily="34" charset="0"/>
              </a:rPr>
              <a:t>Security Log System (S.L.S)</a:t>
            </a:r>
          </a:p>
        </p:txBody>
      </p:sp>
      <p:sp>
        <p:nvSpPr>
          <p:cNvPr id="4" name="Rectangle 4">
            <a:extLst>
              <a:ext uri="{FF2B5EF4-FFF2-40B4-BE49-F238E27FC236}">
                <a16:creationId xmlns:a16="http://schemas.microsoft.com/office/drawing/2014/main" id="{60E8C061-6A3F-486C-8202-0CF37DAAE034}"/>
              </a:ext>
            </a:extLst>
          </p:cNvPr>
          <p:cNvSpPr>
            <a:spLocks noChangeArrowheads="1"/>
          </p:cNvSpPr>
          <p:nvPr/>
        </p:nvSpPr>
        <p:spPr bwMode="auto">
          <a:xfrm>
            <a:off x="0" y="47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dirty="0">
                <a:ln>
                  <a:noFill/>
                </a:ln>
                <a:solidFill>
                  <a:schemeClr val="tx1"/>
                </a:solidFill>
                <a:effectLst/>
                <a:latin typeface="Arial" panose="020B0604020202020204" pitchFamily="34" charset="0"/>
              </a:rPr>
            </a:b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B.P.M.N</a:t>
            </a:r>
            <a:endParaRPr lang="es-CO" sz="3600" b="1" dirty="0">
              <a:solidFill>
                <a:schemeClr val="bg1"/>
              </a:solidFill>
              <a:latin typeface="Arial" panose="020B0604020202020204" pitchFamily="34" charset="0"/>
              <a:cs typeface="Arial" panose="020B0604020202020204" pitchFamily="34" charset="0"/>
            </a:endParaRPr>
          </a:p>
        </p:txBody>
      </p:sp>
      <p:pic>
        <p:nvPicPr>
          <p:cNvPr id="1026" name="Picture 2" descr="https://mauricio4-alt.github.io/diagrama_bpmn_securitylogsystem/docs/images/Business_Process_Diagram1.png">
            <a:hlinkClick r:id="rId3"/>
            <a:extLst>
              <a:ext uri="{FF2B5EF4-FFF2-40B4-BE49-F238E27FC236}">
                <a16:creationId xmlns:a16="http://schemas.microsoft.com/office/drawing/2014/main" id="{2523AD2B-9D4B-455E-A514-F32F3F30A6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 t="881" r="15109" b="1091"/>
          <a:stretch/>
        </p:blipFill>
        <p:spPr bwMode="auto">
          <a:xfrm>
            <a:off x="834888" y="1633551"/>
            <a:ext cx="10522223" cy="5048259"/>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3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709394"/>
            <a:ext cx="10037386" cy="923330"/>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RESULTADOS.</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Pregunta 1.</a:t>
            </a:r>
            <a:endParaRPr lang="es-CO" dirty="0"/>
          </a:p>
        </p:txBody>
      </p:sp>
      <p:pic>
        <p:nvPicPr>
          <p:cNvPr id="2050" name="Picture 2" descr="Gráfico de las respuestas de Formularios. Título de la pregunta: 1. ¿Con qué frecuencia participa en estos procesos?  . Número de respuestas: 2 respuestas.">
            <a:extLst>
              <a:ext uri="{FF2B5EF4-FFF2-40B4-BE49-F238E27FC236}">
                <a16:creationId xmlns:a16="http://schemas.microsoft.com/office/drawing/2014/main" id="{AD2D8657-BB05-407B-B191-5568543C6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62"/>
          <a:stretch/>
        </p:blipFill>
        <p:spPr bwMode="auto">
          <a:xfrm>
            <a:off x="1077307" y="2615559"/>
            <a:ext cx="8464258" cy="35667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567B5B7-2157-4595-B910-0EE4808E868B}"/>
              </a:ext>
            </a:extLst>
          </p:cNvPr>
          <p:cNvSpPr txBox="1"/>
          <p:nvPr/>
        </p:nvSpPr>
        <p:spPr>
          <a:xfrm>
            <a:off x="1077306" y="6182259"/>
            <a:ext cx="7470345" cy="369332"/>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participa en estos procesos de forma </a:t>
            </a:r>
            <a:r>
              <a:rPr lang="es-MX" b="1" dirty="0">
                <a:latin typeface="Arial" panose="020B0604020202020204" pitchFamily="34" charset="0"/>
                <a:cs typeface="Arial" panose="020B0604020202020204" pitchFamily="34" charset="0"/>
              </a:rPr>
              <a:t>diaria.</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51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2.</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realiza actualmente el registro de ingreso y salida de equipos de forma </a:t>
            </a:r>
            <a:r>
              <a:rPr lang="es-MX" b="1" dirty="0">
                <a:latin typeface="Arial" panose="020B0604020202020204" pitchFamily="34" charset="0"/>
                <a:cs typeface="Arial" panose="020B0604020202020204" pitchFamily="34" charset="0"/>
              </a:rPr>
              <a:t>manual (en papel)</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3076" name="Picture 4" descr="Gráfico de las respuestas de Formularios. Título de la pregunta: 2. ¿Cómo realiza actualmente el registro de ingreso/salida de equipos?  . Número de respuestas: 2 respuestas.">
            <a:extLst>
              <a:ext uri="{FF2B5EF4-FFF2-40B4-BE49-F238E27FC236}">
                <a16:creationId xmlns:a16="http://schemas.microsoft.com/office/drawing/2014/main" id="{01BEBEBB-3106-42A3-B6E2-DDD3451AA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0"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5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3.</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750267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50% de los celadores considera que el proceso actual es </a:t>
            </a:r>
            <a:r>
              <a:rPr lang="es-MX" b="1" dirty="0">
                <a:latin typeface="Arial" panose="020B0604020202020204" pitchFamily="34" charset="0"/>
                <a:cs typeface="Arial" panose="020B0604020202020204" pitchFamily="34" charset="0"/>
              </a:rPr>
              <a:t>neutral (3)</a:t>
            </a:r>
            <a:r>
              <a:rPr lang="es-MX" dirty="0">
                <a:latin typeface="Arial" panose="020B0604020202020204" pitchFamily="34" charset="0"/>
                <a:cs typeface="Arial" panose="020B0604020202020204" pitchFamily="34" charset="0"/>
              </a:rPr>
              <a:t> en agilidad, mientras que el otro 50% lo considera </a:t>
            </a:r>
            <a:r>
              <a:rPr lang="es-MX" b="1" dirty="0">
                <a:latin typeface="Arial" panose="020B0604020202020204" pitchFamily="34" charset="0"/>
                <a:cs typeface="Arial" panose="020B0604020202020204" pitchFamily="34" charset="0"/>
              </a:rPr>
              <a:t>muy ágil (5)</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2"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0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4 - 5.</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332332" y="3117154"/>
            <a:ext cx="3861873" cy="2308324"/>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ha tenido </a:t>
            </a:r>
            <a:r>
              <a:rPr lang="es-MX" b="1" dirty="0">
                <a:latin typeface="Arial" panose="020B0604020202020204" pitchFamily="34" charset="0"/>
                <a:cs typeface="Arial" panose="020B0604020202020204" pitchFamily="34" charset="0"/>
              </a:rPr>
              <a:t>problemas o retrasos</a:t>
            </a:r>
            <a:r>
              <a:rPr lang="es-MX" dirty="0">
                <a:latin typeface="Arial" panose="020B0604020202020204" pitchFamily="34" charset="0"/>
                <a:cs typeface="Arial" panose="020B0604020202020204" pitchFamily="34" charset="0"/>
              </a:rPr>
              <a:t> en el registro de equipos de cómputo. Además, las dificultades principales experimentadas por los celadores son la </a:t>
            </a:r>
            <a:r>
              <a:rPr lang="es-MX" b="1" dirty="0">
                <a:latin typeface="Arial" panose="020B0604020202020204" pitchFamily="34" charset="0"/>
                <a:cs typeface="Arial" panose="020B0604020202020204" pitchFamily="34" charset="0"/>
              </a:rPr>
              <a:t>falta de registro de la hora de ingreso y salida</a:t>
            </a:r>
            <a:r>
              <a:rPr lang="es-MX" dirty="0">
                <a:latin typeface="Arial" panose="020B0604020202020204" pitchFamily="34" charset="0"/>
                <a:cs typeface="Arial" panose="020B0604020202020204" pitchFamily="34" charset="0"/>
              </a:rPr>
              <a:t> y la </a:t>
            </a:r>
            <a:r>
              <a:rPr lang="es-MX" b="1" dirty="0">
                <a:latin typeface="Arial" panose="020B0604020202020204" pitchFamily="34" charset="0"/>
                <a:cs typeface="Arial" panose="020B0604020202020204" pitchFamily="34" charset="0"/>
              </a:rPr>
              <a:t>baja eficiencia</a:t>
            </a:r>
            <a:r>
              <a:rPr lang="es-MX" dirty="0">
                <a:latin typeface="Arial" panose="020B0604020202020204" pitchFamily="34" charset="0"/>
                <a:cs typeface="Arial" panose="020B0604020202020204" pitchFamily="34" charset="0"/>
              </a:rPr>
              <a:t> del proceso.</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187507"/>
            <a:ext cx="6004463" cy="285446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0F10A18-7906-4B28-A054-99A8165113D7}"/>
              </a:ext>
            </a:extLst>
          </p:cNvPr>
          <p:cNvPicPr>
            <a:picLocks noChangeAspect="1"/>
          </p:cNvPicPr>
          <p:nvPr/>
        </p:nvPicPr>
        <p:blipFill>
          <a:blip r:embed="rId4"/>
          <a:stretch>
            <a:fillRect/>
          </a:stretch>
        </p:blipFill>
        <p:spPr>
          <a:xfrm>
            <a:off x="1077307" y="4593766"/>
            <a:ext cx="4706007" cy="1981477"/>
          </a:xfrm>
          <a:prstGeom prst="rect">
            <a:avLst/>
          </a:prstGeom>
        </p:spPr>
      </p:pic>
    </p:spTree>
    <p:extLst>
      <p:ext uri="{BB962C8B-B14F-4D97-AF65-F5344CB8AC3E}">
        <p14:creationId xmlns:p14="http://schemas.microsoft.com/office/powerpoint/2010/main" val="244139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6.</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842450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considera que el proceso actual garantiza un </a:t>
            </a:r>
            <a:r>
              <a:rPr lang="es-MX" b="1" dirty="0">
                <a:latin typeface="Arial" panose="020B0604020202020204" pitchFamily="34" charset="0"/>
                <a:cs typeface="Arial" panose="020B0604020202020204" pitchFamily="34" charset="0"/>
              </a:rPr>
              <a:t>buen control</a:t>
            </a:r>
            <a:r>
              <a:rPr lang="es-MX" dirty="0">
                <a:latin typeface="Arial" panose="020B0604020202020204" pitchFamily="34" charset="0"/>
                <a:cs typeface="Arial" panose="020B0604020202020204" pitchFamily="34" charset="0"/>
              </a:rPr>
              <a:t> de los equipos,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tiene </a:t>
            </a:r>
            <a:r>
              <a:rPr lang="es-MX" b="1" dirty="0">
                <a:latin typeface="Arial" panose="020B0604020202020204" pitchFamily="34" charset="0"/>
                <a:cs typeface="Arial" panose="020B0604020202020204" pitchFamily="34" charset="0"/>
              </a:rPr>
              <a:t>dudas</a:t>
            </a:r>
            <a:r>
              <a:rPr lang="es-MX" dirty="0">
                <a:latin typeface="Arial" panose="020B0604020202020204" pitchFamily="34" charset="0"/>
                <a:cs typeface="Arial" panose="020B0604020202020204" pitchFamily="34" charset="0"/>
              </a:rPr>
              <a:t> o no está seguro.</a:t>
            </a:r>
            <a:endParaRPr lang="es-CO" dirty="0">
              <a:latin typeface="Arial" panose="020B0604020202020204" pitchFamily="34" charset="0"/>
              <a:cs typeface="Arial" panose="020B0604020202020204" pitchFamily="34" charset="0"/>
            </a:endParaRPr>
          </a:p>
        </p:txBody>
      </p:sp>
      <p:pic>
        <p:nvPicPr>
          <p:cNvPr id="5122" name="Picture 2" descr="Gráfico de las respuestas de Formularios. Título de la pregunta: 6. ¿Considera que el proceso actual garantiza un BUEN CONTROL de los equipos?  . Número de respuestas: 2 respuestas.">
            <a:extLst>
              <a:ext uri="{FF2B5EF4-FFF2-40B4-BE49-F238E27FC236}">
                <a16:creationId xmlns:a16="http://schemas.microsoft.com/office/drawing/2014/main" id="{A49442EB-E8BC-43E9-A13C-9EC90134D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6" y="2305722"/>
            <a:ext cx="8480899" cy="35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5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7 - 8.</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252820" y="3592042"/>
            <a:ext cx="3861873" cy="1200329"/>
          </a:xfrm>
          <a:prstGeom prst="rect">
            <a:avLst/>
          </a:prstGeom>
          <a:noFill/>
        </p:spPr>
        <p:txBody>
          <a:bodyPr wrap="square" rtlCol="0">
            <a:spAutoFit/>
          </a:bodyPr>
          <a:lstStyle/>
          <a:p>
            <a:pPr algn="just"/>
            <a:r>
              <a:rPr lang="es-CO" dirty="0"/>
              <a:t>El 100% de los celadores ha respondido </a:t>
            </a:r>
            <a:r>
              <a:rPr lang="es-CO" b="1" dirty="0"/>
              <a:t>"No"</a:t>
            </a:r>
            <a:r>
              <a:rPr lang="es-CO" dirty="0"/>
              <a:t> a la pregunta sobre si han conocido casos de equipos extraviados o con dificultades en su trazabilidad.</a:t>
            </a:r>
          </a:p>
        </p:txBody>
      </p:sp>
      <p:pic>
        <p:nvPicPr>
          <p:cNvPr id="6146" name="Picture 2" descr="Gráfico de las respuestas de Formularios. Título de la pregunta: 7. ¿Ha conocido casos de equipos EXTRAVIADOS o con dificultades en su trazabilidad debido al proceso actual?  . Número de respuestas: 2 respuestas.">
            <a:extLst>
              <a:ext uri="{FF2B5EF4-FFF2-40B4-BE49-F238E27FC236}">
                <a16:creationId xmlns:a16="http://schemas.microsoft.com/office/drawing/2014/main" id="{03C4D2F5-7884-4805-9B11-017FDC530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4"/>
          <a:stretch/>
        </p:blipFill>
        <p:spPr bwMode="auto">
          <a:xfrm>
            <a:off x="1077307" y="2204566"/>
            <a:ext cx="6175513" cy="285446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C424A8B-0FCF-4D0F-B6B1-C7200ECB194C}"/>
              </a:ext>
            </a:extLst>
          </p:cNvPr>
          <p:cNvPicPr>
            <a:picLocks noChangeAspect="1"/>
          </p:cNvPicPr>
          <p:nvPr/>
        </p:nvPicPr>
        <p:blipFill>
          <a:blip r:embed="rId4"/>
          <a:stretch>
            <a:fillRect/>
          </a:stretch>
        </p:blipFill>
        <p:spPr>
          <a:xfrm>
            <a:off x="1077307" y="5340627"/>
            <a:ext cx="4836528" cy="1154845"/>
          </a:xfrm>
          <a:prstGeom prst="rect">
            <a:avLst/>
          </a:prstGeom>
        </p:spPr>
      </p:pic>
    </p:spTree>
    <p:extLst>
      <p:ext uri="{BB962C8B-B14F-4D97-AF65-F5344CB8AC3E}">
        <p14:creationId xmlns:p14="http://schemas.microsoft.com/office/powerpoint/2010/main" val="15753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9.</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está </a:t>
            </a:r>
            <a:r>
              <a:rPr lang="es-MX" b="1" dirty="0">
                <a:latin typeface="Arial" panose="020B0604020202020204" pitchFamily="34" charset="0"/>
                <a:cs typeface="Arial" panose="020B0604020202020204" pitchFamily="34" charset="0"/>
              </a:rPr>
              <a:t>dispuesto a usar una herramienta tecnológica</a:t>
            </a:r>
            <a:r>
              <a:rPr lang="es-MX" dirty="0">
                <a:latin typeface="Arial" panose="020B0604020202020204" pitchFamily="34" charset="0"/>
                <a:cs typeface="Arial" panose="020B0604020202020204" pitchFamily="34" charset="0"/>
              </a:rPr>
              <a:t> que facilite el registro de equipos.</a:t>
            </a:r>
            <a:endParaRPr lang="es-CO" dirty="0">
              <a:latin typeface="Arial" panose="020B0604020202020204" pitchFamily="34" charset="0"/>
              <a:cs typeface="Arial" panose="020B0604020202020204" pitchFamily="34" charset="0"/>
            </a:endParaRPr>
          </a:p>
        </p:txBody>
      </p:sp>
      <p:pic>
        <p:nvPicPr>
          <p:cNvPr id="7172" name="Picture 4" descr="Gráfico de las respuestas de Formularios. Título de la pregunta: 9. ¿Estaría dispuesto(a) a usar una HERRAMIENTA TECNOLÓGICA que facilite el registro de los equipos?  . Número de respuestas: 2 respuestas.">
            <a:extLst>
              <a:ext uri="{FF2B5EF4-FFF2-40B4-BE49-F238E27FC236}">
                <a16:creationId xmlns:a16="http://schemas.microsoft.com/office/drawing/2014/main" id="{1E41D157-3423-4AC0-A336-5B30B50AB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864558"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2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10.</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CO" dirty="0">
                <a:latin typeface="Arial" panose="020B0604020202020204" pitchFamily="34" charset="0"/>
                <a:cs typeface="Arial" panose="020B0604020202020204" pitchFamily="34" charset="0"/>
              </a:rPr>
              <a:t>E</a:t>
            </a:r>
            <a:r>
              <a:rPr lang="es-MX" dirty="0">
                <a:latin typeface="Arial" panose="020B0604020202020204" pitchFamily="34" charset="0"/>
                <a:cs typeface="Arial" panose="020B0604020202020204" pitchFamily="34" charset="0"/>
              </a:rPr>
              <a:t>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espera un </a:t>
            </a:r>
            <a:r>
              <a:rPr lang="es-MX" b="1" dirty="0">
                <a:latin typeface="Arial" panose="020B0604020202020204" pitchFamily="34" charset="0"/>
                <a:cs typeface="Arial" panose="020B0604020202020204" pitchFamily="34" charset="0"/>
              </a:rPr>
              <a:t>ahorro de tiempo</a:t>
            </a:r>
            <a:r>
              <a:rPr lang="es-MX" dirty="0">
                <a:latin typeface="Arial" panose="020B0604020202020204" pitchFamily="34" charset="0"/>
                <a:cs typeface="Arial" panose="020B0604020202020204" pitchFamily="34" charset="0"/>
              </a:rPr>
              <a:t>,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espera una </a:t>
            </a:r>
            <a:r>
              <a:rPr lang="es-MX" b="1" dirty="0">
                <a:latin typeface="Arial" panose="020B0604020202020204" pitchFamily="34" charset="0"/>
                <a:cs typeface="Arial" panose="020B0604020202020204" pitchFamily="34" charset="0"/>
              </a:rPr>
              <a:t>mayor seguridad</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8194" name="Picture 2" descr="Gráfico de las respuestas de Formularios. Título de la pregunta: 10. ¿Qué BENEFICIOS espera de un nuevo sistema de registro?  . Número de respuestas: 2 respuestas.">
            <a:extLst>
              <a:ext uri="{FF2B5EF4-FFF2-40B4-BE49-F238E27FC236}">
                <a16:creationId xmlns:a16="http://schemas.microsoft.com/office/drawing/2014/main" id="{7A330160-A2A0-4065-B2B1-99BA0258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3272"/>
            <a:ext cx="7515590" cy="35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0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6828FFFB-914C-4F11-8CC2-29AB5CA937D8}"/>
              </a:ext>
            </a:extLst>
          </p:cNvPr>
          <p:cNvPicPr>
            <a:picLocks noChangeAspect="1"/>
          </p:cNvPicPr>
          <p:nvPr/>
        </p:nvPicPr>
        <p:blipFill rotWithShape="1">
          <a:blip r:embed="rId3"/>
          <a:srcRect t="18451"/>
          <a:stretch/>
        </p:blipFill>
        <p:spPr>
          <a:xfrm>
            <a:off x="1535276" y="1582323"/>
            <a:ext cx="2703536" cy="1370502"/>
          </a:xfrm>
          <a:prstGeom prst="rect">
            <a:avLst/>
          </a:prstGeom>
        </p:spPr>
      </p:pic>
      <p:pic>
        <p:nvPicPr>
          <p:cNvPr id="11" name="Imagen 10">
            <a:extLst>
              <a:ext uri="{FF2B5EF4-FFF2-40B4-BE49-F238E27FC236}">
                <a16:creationId xmlns:a16="http://schemas.microsoft.com/office/drawing/2014/main" id="{E94B1255-F2B6-4D98-B501-EBEF289E4746}"/>
              </a:ext>
            </a:extLst>
          </p:cNvPr>
          <p:cNvPicPr>
            <a:picLocks noChangeAspect="1"/>
          </p:cNvPicPr>
          <p:nvPr/>
        </p:nvPicPr>
        <p:blipFill rotWithShape="1">
          <a:blip r:embed="rId4"/>
          <a:srcRect t="16997"/>
          <a:stretch/>
        </p:blipFill>
        <p:spPr>
          <a:xfrm>
            <a:off x="1535276" y="3273253"/>
            <a:ext cx="2702884" cy="1653655"/>
          </a:xfrm>
          <a:prstGeom prst="rect">
            <a:avLst/>
          </a:prstGeom>
        </p:spPr>
      </p:pic>
      <p:pic>
        <p:nvPicPr>
          <p:cNvPr id="12" name="Imagen 11">
            <a:extLst>
              <a:ext uri="{FF2B5EF4-FFF2-40B4-BE49-F238E27FC236}">
                <a16:creationId xmlns:a16="http://schemas.microsoft.com/office/drawing/2014/main" id="{340E9470-159D-4632-8F6C-FB0912A226D1}"/>
              </a:ext>
            </a:extLst>
          </p:cNvPr>
          <p:cNvPicPr>
            <a:picLocks noChangeAspect="1"/>
          </p:cNvPicPr>
          <p:nvPr/>
        </p:nvPicPr>
        <p:blipFill rotWithShape="1">
          <a:blip r:embed="rId5"/>
          <a:srcRect t="18057"/>
          <a:stretch/>
        </p:blipFill>
        <p:spPr>
          <a:xfrm>
            <a:off x="1535276" y="5247337"/>
            <a:ext cx="2702884" cy="1500182"/>
          </a:xfrm>
          <a:prstGeom prst="rect">
            <a:avLst/>
          </a:prstGeom>
        </p:spPr>
      </p:pic>
      <p:pic>
        <p:nvPicPr>
          <p:cNvPr id="13" name="Imagen 12">
            <a:extLst>
              <a:ext uri="{FF2B5EF4-FFF2-40B4-BE49-F238E27FC236}">
                <a16:creationId xmlns:a16="http://schemas.microsoft.com/office/drawing/2014/main" id="{5C5D4092-E67B-47D6-BFD3-8696438C5DAE}"/>
              </a:ext>
            </a:extLst>
          </p:cNvPr>
          <p:cNvPicPr>
            <a:picLocks noChangeAspect="1"/>
          </p:cNvPicPr>
          <p:nvPr/>
        </p:nvPicPr>
        <p:blipFill rotWithShape="1">
          <a:blip r:embed="rId6"/>
          <a:srcRect t="13875"/>
          <a:stretch/>
        </p:blipFill>
        <p:spPr>
          <a:xfrm>
            <a:off x="4744557" y="1582323"/>
            <a:ext cx="2702884" cy="1846677"/>
          </a:xfrm>
          <a:prstGeom prst="rect">
            <a:avLst/>
          </a:prstGeom>
        </p:spPr>
      </p:pic>
      <p:pic>
        <p:nvPicPr>
          <p:cNvPr id="14" name="Imagen 13">
            <a:extLst>
              <a:ext uri="{FF2B5EF4-FFF2-40B4-BE49-F238E27FC236}">
                <a16:creationId xmlns:a16="http://schemas.microsoft.com/office/drawing/2014/main" id="{03D0ED55-D809-419A-9E35-C49F32EDF041}"/>
              </a:ext>
            </a:extLst>
          </p:cNvPr>
          <p:cNvPicPr>
            <a:picLocks noChangeAspect="1"/>
          </p:cNvPicPr>
          <p:nvPr/>
        </p:nvPicPr>
        <p:blipFill rotWithShape="1">
          <a:blip r:embed="rId7"/>
          <a:srcRect t="17090"/>
          <a:stretch/>
        </p:blipFill>
        <p:spPr>
          <a:xfrm>
            <a:off x="4744558" y="3484004"/>
            <a:ext cx="2702883" cy="1519680"/>
          </a:xfrm>
          <a:prstGeom prst="rect">
            <a:avLst/>
          </a:prstGeom>
        </p:spPr>
      </p:pic>
      <p:pic>
        <p:nvPicPr>
          <p:cNvPr id="15" name="Imagen 14">
            <a:extLst>
              <a:ext uri="{FF2B5EF4-FFF2-40B4-BE49-F238E27FC236}">
                <a16:creationId xmlns:a16="http://schemas.microsoft.com/office/drawing/2014/main" id="{6F266B05-7ACE-4885-980C-0CD97290EB89}"/>
              </a:ext>
            </a:extLst>
          </p:cNvPr>
          <p:cNvPicPr>
            <a:picLocks noChangeAspect="1"/>
          </p:cNvPicPr>
          <p:nvPr/>
        </p:nvPicPr>
        <p:blipFill rotWithShape="1">
          <a:blip r:embed="rId8"/>
          <a:srcRect t="15441"/>
          <a:stretch/>
        </p:blipFill>
        <p:spPr>
          <a:xfrm>
            <a:off x="4744558" y="5058689"/>
            <a:ext cx="2702883" cy="1688830"/>
          </a:xfrm>
          <a:prstGeom prst="rect">
            <a:avLst/>
          </a:prstGeom>
        </p:spPr>
      </p:pic>
      <p:pic>
        <p:nvPicPr>
          <p:cNvPr id="16" name="Imagen 15">
            <a:extLst>
              <a:ext uri="{FF2B5EF4-FFF2-40B4-BE49-F238E27FC236}">
                <a16:creationId xmlns:a16="http://schemas.microsoft.com/office/drawing/2014/main" id="{569D70D2-75C0-44CA-929C-5139AF6B4FFE}"/>
              </a:ext>
            </a:extLst>
          </p:cNvPr>
          <p:cNvPicPr>
            <a:picLocks noChangeAspect="1"/>
          </p:cNvPicPr>
          <p:nvPr/>
        </p:nvPicPr>
        <p:blipFill rotWithShape="1">
          <a:blip r:embed="rId9"/>
          <a:srcRect t="18054"/>
          <a:stretch/>
        </p:blipFill>
        <p:spPr>
          <a:xfrm>
            <a:off x="7953186" y="1577013"/>
            <a:ext cx="2702884" cy="1500245"/>
          </a:xfrm>
          <a:prstGeom prst="rect">
            <a:avLst/>
          </a:prstGeom>
        </p:spPr>
      </p:pic>
      <p:pic>
        <p:nvPicPr>
          <p:cNvPr id="17" name="Imagen 16">
            <a:extLst>
              <a:ext uri="{FF2B5EF4-FFF2-40B4-BE49-F238E27FC236}">
                <a16:creationId xmlns:a16="http://schemas.microsoft.com/office/drawing/2014/main" id="{64456C4B-E5DE-4CA3-95FE-3635A5084E09}"/>
              </a:ext>
            </a:extLst>
          </p:cNvPr>
          <p:cNvPicPr>
            <a:picLocks noChangeAspect="1"/>
          </p:cNvPicPr>
          <p:nvPr/>
        </p:nvPicPr>
        <p:blipFill rotWithShape="1">
          <a:blip r:embed="rId10"/>
          <a:srcRect t="17904"/>
          <a:stretch/>
        </p:blipFill>
        <p:spPr>
          <a:xfrm>
            <a:off x="7953186" y="3350428"/>
            <a:ext cx="2702883" cy="1499304"/>
          </a:xfrm>
          <a:prstGeom prst="rect">
            <a:avLst/>
          </a:prstGeom>
        </p:spPr>
      </p:pic>
      <p:pic>
        <p:nvPicPr>
          <p:cNvPr id="18" name="Imagen 17">
            <a:extLst>
              <a:ext uri="{FF2B5EF4-FFF2-40B4-BE49-F238E27FC236}">
                <a16:creationId xmlns:a16="http://schemas.microsoft.com/office/drawing/2014/main" id="{D6AE5B09-FB63-4873-A7FD-5BF0B5139F2A}"/>
              </a:ext>
            </a:extLst>
          </p:cNvPr>
          <p:cNvPicPr>
            <a:picLocks noChangeAspect="1"/>
          </p:cNvPicPr>
          <p:nvPr/>
        </p:nvPicPr>
        <p:blipFill rotWithShape="1">
          <a:blip r:embed="rId11"/>
          <a:srcRect t="14997"/>
          <a:stretch/>
        </p:blipFill>
        <p:spPr>
          <a:xfrm>
            <a:off x="7953186" y="5058689"/>
            <a:ext cx="2711074" cy="1688830"/>
          </a:xfrm>
          <a:prstGeom prst="rect">
            <a:avLst/>
          </a:prstGeom>
        </p:spPr>
      </p:pic>
    </p:spTree>
    <p:extLst>
      <p:ext uri="{BB962C8B-B14F-4D97-AF65-F5344CB8AC3E}">
        <p14:creationId xmlns:p14="http://schemas.microsoft.com/office/powerpoint/2010/main" val="204322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845651" y="1655983"/>
            <a:ext cx="4801314"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Integrantes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flipV="1">
            <a:off x="4616128" y="3022541"/>
            <a:ext cx="2959743" cy="148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64812" y="3835459"/>
            <a:ext cx="4062376" cy="1200329"/>
          </a:xfrm>
          <a:prstGeom prst="rect">
            <a:avLst/>
          </a:prstGeom>
          <a:noFill/>
        </p:spPr>
        <p:txBody>
          <a:bodyPr wrap="square" rtlCol="0">
            <a:spAutoFit/>
          </a:bodyPr>
          <a:lstStyle/>
          <a:p>
            <a:pPr algn="ctr"/>
            <a:r>
              <a:rPr lang="es-MX" dirty="0">
                <a:solidFill>
                  <a:schemeClr val="bg1"/>
                </a:solidFill>
                <a:effectLst>
                  <a:outerShdw blurRad="38100" dist="38100" dir="2700000" algn="tl">
                    <a:srgbClr val="000000">
                      <a:alpha val="43137"/>
                    </a:srgbClr>
                  </a:outerShdw>
                </a:effectLst>
                <a:latin typeface="Georgia" panose="02040502050405020303" pitchFamily="18" charset="0"/>
              </a:rPr>
              <a:t>Mauricio Jose Urdaneta Lobatón</a:t>
            </a:r>
            <a:endParaRPr lang="es-CO" dirty="0">
              <a:solidFill>
                <a:schemeClr val="bg1"/>
              </a:solidFill>
              <a:effectLst>
                <a:outerShdw blurRad="38100" dist="38100" dir="2700000" algn="tl">
                  <a:srgbClr val="000000">
                    <a:alpha val="43137"/>
                  </a:srgbClr>
                </a:outerShdw>
              </a:effectLst>
              <a:latin typeface="Georgia" panose="02040502050405020303" pitchFamily="18" charset="0"/>
            </a:endParaRPr>
          </a:p>
          <a:p>
            <a:pPr algn="ctr"/>
            <a:r>
              <a:rPr lang="es-CO"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Freddy</a:t>
            </a:r>
            <a:r>
              <a:rPr lang="es-CO" dirty="0">
                <a:solidFill>
                  <a:schemeClr val="bg1"/>
                </a:solidFill>
                <a:effectLst>
                  <a:outerShdw blurRad="38100" dist="38100" dir="2700000" algn="tl">
                    <a:srgbClr val="000000">
                      <a:alpha val="43137"/>
                    </a:srgbClr>
                  </a:outerShdw>
                </a:effectLst>
                <a:latin typeface="Georgia" panose="02040502050405020303" pitchFamily="18" charset="0"/>
              </a:rPr>
              <a:t> Jose Carrillo Pumar</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María Luisa Fernanda López Bravo</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Daniel Esteban Galindo Patiño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219197" y="5873951"/>
            <a:ext cx="10054224" cy="830997"/>
          </a:xfrm>
          <a:prstGeom prst="rect">
            <a:avLst/>
          </a:prstGeom>
          <a:noFill/>
        </p:spPr>
        <p:txBody>
          <a:bodyPr wrap="square" rtlCol="0">
            <a:spAutoFit/>
          </a:bodyPr>
          <a:lstStyle/>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Servicio Nacional de Aprendizaje –SENA, Centro de Electricidad Electrónica y Telecomunicaciones</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Técnico en Programación de Software - TPS, Tercer-Trimestre</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Instructor José Omar Calderón </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Bogotá, 26 de junio de 2024</a:t>
            </a:r>
            <a:endParaRPr lang="es-CO" sz="1200" b="1"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162078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6805E502-4DFA-4841-92AE-76D27F2863C0}"/>
              </a:ext>
            </a:extLst>
          </p:cNvPr>
          <p:cNvPicPr>
            <a:picLocks noChangeAspect="1"/>
          </p:cNvPicPr>
          <p:nvPr/>
        </p:nvPicPr>
        <p:blipFill rotWithShape="1">
          <a:blip r:embed="rId3"/>
          <a:srcRect t="15896"/>
          <a:stretch/>
        </p:blipFill>
        <p:spPr>
          <a:xfrm>
            <a:off x="2984502" y="2153089"/>
            <a:ext cx="2698555" cy="1670283"/>
          </a:xfrm>
          <a:prstGeom prst="rect">
            <a:avLst/>
          </a:prstGeom>
        </p:spPr>
      </p:pic>
      <p:pic>
        <p:nvPicPr>
          <p:cNvPr id="20" name="Imagen 19">
            <a:extLst>
              <a:ext uri="{FF2B5EF4-FFF2-40B4-BE49-F238E27FC236}">
                <a16:creationId xmlns:a16="http://schemas.microsoft.com/office/drawing/2014/main" id="{E546C777-4B8C-47D5-AC29-5080E2E428C4}"/>
              </a:ext>
            </a:extLst>
          </p:cNvPr>
          <p:cNvPicPr>
            <a:picLocks noChangeAspect="1"/>
          </p:cNvPicPr>
          <p:nvPr/>
        </p:nvPicPr>
        <p:blipFill>
          <a:blip r:embed="rId4"/>
          <a:stretch>
            <a:fillRect/>
          </a:stretch>
        </p:blipFill>
        <p:spPr>
          <a:xfrm>
            <a:off x="2984503" y="4540418"/>
            <a:ext cx="2698555" cy="1827839"/>
          </a:xfrm>
          <a:prstGeom prst="rect">
            <a:avLst/>
          </a:prstGeom>
        </p:spPr>
      </p:pic>
      <p:pic>
        <p:nvPicPr>
          <p:cNvPr id="21" name="Imagen 20">
            <a:extLst>
              <a:ext uri="{FF2B5EF4-FFF2-40B4-BE49-F238E27FC236}">
                <a16:creationId xmlns:a16="http://schemas.microsoft.com/office/drawing/2014/main" id="{C815C62B-65BB-4483-AE0A-63476E33E24F}"/>
              </a:ext>
            </a:extLst>
          </p:cNvPr>
          <p:cNvPicPr>
            <a:picLocks noChangeAspect="1"/>
          </p:cNvPicPr>
          <p:nvPr/>
        </p:nvPicPr>
        <p:blipFill>
          <a:blip r:embed="rId5"/>
          <a:stretch>
            <a:fillRect/>
          </a:stretch>
        </p:blipFill>
        <p:spPr>
          <a:xfrm>
            <a:off x="6508941" y="2153089"/>
            <a:ext cx="2698555" cy="1985603"/>
          </a:xfrm>
          <a:prstGeom prst="rect">
            <a:avLst/>
          </a:prstGeom>
        </p:spPr>
      </p:pic>
      <p:pic>
        <p:nvPicPr>
          <p:cNvPr id="3" name="Imagen 2">
            <a:extLst>
              <a:ext uri="{FF2B5EF4-FFF2-40B4-BE49-F238E27FC236}">
                <a16:creationId xmlns:a16="http://schemas.microsoft.com/office/drawing/2014/main" id="{1BD80A40-3288-4E90-8A3C-3512CAFA36E4}"/>
              </a:ext>
            </a:extLst>
          </p:cNvPr>
          <p:cNvPicPr>
            <a:picLocks noChangeAspect="1"/>
          </p:cNvPicPr>
          <p:nvPr/>
        </p:nvPicPr>
        <p:blipFill rotWithShape="1">
          <a:blip r:embed="rId6"/>
          <a:srcRect t="16931"/>
          <a:stretch/>
        </p:blipFill>
        <p:spPr>
          <a:xfrm>
            <a:off x="6508941" y="4849893"/>
            <a:ext cx="2698555" cy="1518364"/>
          </a:xfrm>
          <a:prstGeom prst="rect">
            <a:avLst/>
          </a:prstGeom>
        </p:spPr>
      </p:pic>
    </p:spTree>
    <p:extLst>
      <p:ext uri="{BB962C8B-B14F-4D97-AF65-F5344CB8AC3E}">
        <p14:creationId xmlns:p14="http://schemas.microsoft.com/office/powerpoint/2010/main" val="247905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318EB7A5-B103-40D3-809B-576BAB7F21E7}"/>
              </a:ext>
            </a:extLst>
          </p:cNvPr>
          <p:cNvPicPr>
            <a:picLocks noChangeAspect="1"/>
          </p:cNvPicPr>
          <p:nvPr/>
        </p:nvPicPr>
        <p:blipFill>
          <a:blip r:embed="rId3"/>
          <a:stretch>
            <a:fillRect/>
          </a:stretch>
        </p:blipFill>
        <p:spPr>
          <a:xfrm>
            <a:off x="351623" y="2011065"/>
            <a:ext cx="5744377" cy="4258269"/>
          </a:xfrm>
          <a:prstGeom prst="rect">
            <a:avLst/>
          </a:prstGeom>
        </p:spPr>
      </p:pic>
      <p:pic>
        <p:nvPicPr>
          <p:cNvPr id="4" name="Imagen 3">
            <a:extLst>
              <a:ext uri="{FF2B5EF4-FFF2-40B4-BE49-F238E27FC236}">
                <a16:creationId xmlns:a16="http://schemas.microsoft.com/office/drawing/2014/main" id="{EE88538B-E587-4084-8E32-C866517EADC5}"/>
              </a:ext>
            </a:extLst>
          </p:cNvPr>
          <p:cNvPicPr>
            <a:picLocks noChangeAspect="1"/>
          </p:cNvPicPr>
          <p:nvPr/>
        </p:nvPicPr>
        <p:blipFill>
          <a:blip r:embed="rId4"/>
          <a:stretch>
            <a:fillRect/>
          </a:stretch>
        </p:blipFill>
        <p:spPr>
          <a:xfrm>
            <a:off x="6110289" y="1984561"/>
            <a:ext cx="5730088" cy="4097012"/>
          </a:xfrm>
          <a:prstGeom prst="rect">
            <a:avLst/>
          </a:prstGeom>
        </p:spPr>
      </p:pic>
    </p:spTree>
    <p:extLst>
      <p:ext uri="{BB962C8B-B14F-4D97-AF65-F5344CB8AC3E}">
        <p14:creationId xmlns:p14="http://schemas.microsoft.com/office/powerpoint/2010/main" val="141674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57A1FCA1-5DA9-4620-AB48-F4664B5F4078}"/>
              </a:ext>
            </a:extLst>
          </p:cNvPr>
          <p:cNvPicPr>
            <a:picLocks noChangeAspect="1"/>
          </p:cNvPicPr>
          <p:nvPr/>
        </p:nvPicPr>
        <p:blipFill>
          <a:blip r:embed="rId3"/>
          <a:stretch>
            <a:fillRect/>
          </a:stretch>
        </p:blipFill>
        <p:spPr>
          <a:xfrm>
            <a:off x="405056" y="1641267"/>
            <a:ext cx="5677692" cy="4953691"/>
          </a:xfrm>
          <a:prstGeom prst="rect">
            <a:avLst/>
          </a:prstGeom>
        </p:spPr>
      </p:pic>
      <p:pic>
        <p:nvPicPr>
          <p:cNvPr id="6" name="Imagen 5">
            <a:extLst>
              <a:ext uri="{FF2B5EF4-FFF2-40B4-BE49-F238E27FC236}">
                <a16:creationId xmlns:a16="http://schemas.microsoft.com/office/drawing/2014/main" id="{432C0EE3-EF70-4E26-9798-FE724F913858}"/>
              </a:ext>
            </a:extLst>
          </p:cNvPr>
          <p:cNvPicPr>
            <a:picLocks noChangeAspect="1"/>
          </p:cNvPicPr>
          <p:nvPr/>
        </p:nvPicPr>
        <p:blipFill>
          <a:blip r:embed="rId4"/>
          <a:stretch>
            <a:fillRect/>
          </a:stretch>
        </p:blipFill>
        <p:spPr>
          <a:xfrm>
            <a:off x="6135756" y="1660266"/>
            <a:ext cx="5677692" cy="4229690"/>
          </a:xfrm>
          <a:prstGeom prst="rect">
            <a:avLst/>
          </a:prstGeom>
        </p:spPr>
      </p:pic>
    </p:spTree>
    <p:extLst>
      <p:ext uri="{BB962C8B-B14F-4D97-AF65-F5344CB8AC3E}">
        <p14:creationId xmlns:p14="http://schemas.microsoft.com/office/powerpoint/2010/main" val="206749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Casos de uso y Wiframes</a:t>
            </a:r>
            <a:endParaRPr lang="es-CO" sz="3600" b="1" dirty="0">
              <a:solidFill>
                <a:schemeClr val="bg1"/>
              </a:solidFill>
              <a:latin typeface="Arial" panose="020B0604020202020204" pitchFamily="34" charset="0"/>
              <a:cs typeface="Arial" panose="020B0604020202020204" pitchFamily="34" charset="0"/>
            </a:endParaRPr>
          </a:p>
        </p:txBody>
      </p:sp>
      <p:pic>
        <p:nvPicPr>
          <p:cNvPr id="4" name="Imagen 3">
            <a:hlinkClick r:id="rId3"/>
            <a:extLst>
              <a:ext uri="{FF2B5EF4-FFF2-40B4-BE49-F238E27FC236}">
                <a16:creationId xmlns:a16="http://schemas.microsoft.com/office/drawing/2014/main" id="{0A16ECAE-C22F-4019-9C8D-5C3EFD31B885}"/>
              </a:ext>
            </a:extLst>
          </p:cNvPr>
          <p:cNvPicPr>
            <a:picLocks noChangeAspect="1"/>
          </p:cNvPicPr>
          <p:nvPr/>
        </p:nvPicPr>
        <p:blipFill>
          <a:blip r:embed="rId4"/>
          <a:stretch>
            <a:fillRect/>
          </a:stretch>
        </p:blipFill>
        <p:spPr>
          <a:xfrm>
            <a:off x="1763123" y="1538475"/>
            <a:ext cx="8665754" cy="5240013"/>
          </a:xfrm>
          <a:prstGeom prst="rect">
            <a:avLst/>
          </a:prstGeom>
        </p:spPr>
      </p:pic>
    </p:spTree>
    <p:extLst>
      <p:ext uri="{BB962C8B-B14F-4D97-AF65-F5344CB8AC3E}">
        <p14:creationId xmlns:p14="http://schemas.microsoft.com/office/powerpoint/2010/main" val="413917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 general</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214259" y="2580861"/>
            <a:ext cx="9757577" cy="2862322"/>
          </a:xfrm>
          <a:prstGeom prst="rect">
            <a:avLst/>
          </a:prstGeom>
          <a:noFill/>
        </p:spPr>
        <p:txBody>
          <a:bodyPr wrap="square">
            <a:spAutoFit/>
          </a:bodyPr>
          <a:lstStyle/>
          <a:p>
            <a:pPr marL="457200" indent="-457200" algn="just">
              <a:buFont typeface="Arial" panose="020B0604020202020204" pitchFamily="34" charset="0"/>
              <a:buChar char="•"/>
            </a:pPr>
            <a:r>
              <a:rPr lang="es-MX" sz="3600" dirty="0"/>
              <a:t>Elaborar un sistema que permita monitorear y registrar el ingreso y salida de equipos de computo garantizando la seguridad y la confiabilidad de la información suministrada por el personal de vigilancia.</a:t>
            </a:r>
            <a:endParaRPr lang="es-CO"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10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Objetivos especificos</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324705" y="1762403"/>
            <a:ext cx="9542590" cy="4832092"/>
          </a:xfrm>
          <a:prstGeom prst="rect">
            <a:avLst/>
          </a:prstGeom>
          <a:noFill/>
        </p:spPr>
        <p:txBody>
          <a:bodyPr wrap="square">
            <a:spAutoFit/>
          </a:bodyPr>
          <a:lstStyle/>
          <a:p>
            <a:pPr algn="just"/>
            <a:r>
              <a:rPr lang="es-MX" sz="2200" b="1" dirty="0">
                <a:latin typeface="Arial" panose="020B0604020202020204" pitchFamily="34" charset="0"/>
                <a:cs typeface="Arial" panose="020B0604020202020204" pitchFamily="34" charset="0"/>
              </a:rPr>
              <a:t>1. </a:t>
            </a:r>
            <a:r>
              <a:rPr lang="es-MX" sz="2200" dirty="0">
                <a:latin typeface="Arial" panose="020B0604020202020204" pitchFamily="34" charset="0"/>
                <a:cs typeface="Arial" panose="020B0604020202020204" pitchFamily="34" charset="0"/>
              </a:rPr>
              <a:t>Permitir el registro de los equipos de computo haciendo uso de los siguientes datos: (Serial, responsable, hora de ingreso y hora de salida).</a:t>
            </a:r>
          </a:p>
          <a:p>
            <a:pPr algn="just"/>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2. </a:t>
            </a:r>
            <a:r>
              <a:rPr lang="es-MX" sz="2200" dirty="0">
                <a:latin typeface="Arial" panose="020B0604020202020204" pitchFamily="34" charset="0"/>
                <a:cs typeface="Arial" panose="020B0604020202020204" pitchFamily="34" charset="0"/>
              </a:rPr>
              <a:t>Revisar la información de los equipos suministrados para asegurarse que no hayan errores o inconsistencias dentro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3. </a:t>
            </a:r>
            <a:r>
              <a:rPr lang="es-MX" sz="2200" dirty="0">
                <a:latin typeface="Arial" panose="020B0604020202020204" pitchFamily="34" charset="0"/>
                <a:cs typeface="Arial" panose="020B0604020202020204" pitchFamily="34" charset="0"/>
              </a:rPr>
              <a:t>Generar un informe esporádico para llevar un control y hacer auditorías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4. </a:t>
            </a:r>
            <a:r>
              <a:rPr lang="es-MX" sz="2200" dirty="0">
                <a:latin typeface="Arial" panose="020B0604020202020204" pitchFamily="34" charset="0"/>
                <a:cs typeface="Arial" panose="020B0604020202020204" pitchFamily="34" charset="0"/>
              </a:rPr>
              <a:t>Desarrollar una interfaz de usuario que sea intuitiva y fácil de usar para, hacer los procesos de registro e inspección y que a su vez permita capacitar al nuevo personal mas eficientemente.</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5. </a:t>
            </a:r>
            <a:r>
              <a:rPr lang="es-MX" sz="2200" dirty="0">
                <a:latin typeface="Arial" panose="020B0604020202020204" pitchFamily="34" charset="0"/>
                <a:cs typeface="Arial" panose="020B0604020202020204" pitchFamily="34" charset="0"/>
              </a:rPr>
              <a:t>Emitir alertas en caso de irregularidades dentro del sistema</a:t>
            </a:r>
            <a:r>
              <a:rPr lang="es-MX" sz="2200" dirty="0"/>
              <a:t>.</a:t>
            </a:r>
          </a:p>
        </p:txBody>
      </p:sp>
    </p:spTree>
    <p:extLst>
      <p:ext uri="{BB962C8B-B14F-4D97-AF65-F5344CB8AC3E}">
        <p14:creationId xmlns:p14="http://schemas.microsoft.com/office/powerpoint/2010/main" val="271990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Planteamiento del problema </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077307" y="1709394"/>
            <a:ext cx="10037386" cy="4939814"/>
          </a:xfrm>
          <a:prstGeom prst="rect">
            <a:avLst/>
          </a:prstGeom>
          <a:noFill/>
        </p:spPr>
        <p:txBody>
          <a:bodyPr wrap="square" rtlCol="0">
            <a:spAutoFit/>
          </a:bodyPr>
          <a:lstStyle/>
          <a:p>
            <a:pPr algn="just"/>
            <a:r>
              <a:rPr lang="es-MX" sz="2100" dirty="0">
                <a:latin typeface="Arial" panose="020B0604020202020204" pitchFamily="34" charset="0"/>
                <a:cs typeface="Arial" panose="020B0604020202020204" pitchFamily="34" charset="0"/>
              </a:rPr>
              <a:t>En la sede educativa Sena del complejo Quiriguá, los celadores son los responsables de controlar el ingreso y salida de los equipos, en su mayoría computadores, que los aprendices llevan consigo esto hace que el proceso sea menos confiable y mas propenso a errores.</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Entre las dificultades mas frecuentes tenemos, la posibilidad de que un equipo salga sin haber sido registrado como ingresado. Que un equipo salga por una persona distinta a la cual lo ingresó, que se intente registrar dos veces la entrada de un mismo equipo que no haya sido registrado como retirado. Estas situaciones representan un riesgo para la seguridad institucional.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Para este problema es necesario implementar un sistema digital que garantice un control mas confiable, seguro y eficiente del movimiento de equipos facilitando la labor de los celadores y reduciendo la posibilidad de errores e inconsistencias en los registros.</a:t>
            </a:r>
          </a:p>
        </p:txBody>
      </p:sp>
    </p:spTree>
    <p:extLst>
      <p:ext uri="{BB962C8B-B14F-4D97-AF65-F5344CB8AC3E}">
        <p14:creationId xmlns:p14="http://schemas.microsoft.com/office/powerpoint/2010/main" val="420528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Pregunta problema</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203203" y="3137452"/>
            <a:ext cx="9785594" cy="1569660"/>
          </a:xfrm>
          <a:prstGeom prst="rect">
            <a:avLst/>
          </a:prstGeom>
          <a:noFill/>
        </p:spPr>
        <p:txBody>
          <a:bodyPr wrap="square" rtlCol="0">
            <a:spAutoFit/>
          </a:bodyPr>
          <a:lstStyle/>
          <a:p>
            <a:pPr algn="just"/>
            <a:r>
              <a:rPr lang="es-MX" sz="3200" dirty="0">
                <a:latin typeface="Arial" panose="020B0604020202020204" pitchFamily="34" charset="0"/>
                <a:cs typeface="Arial" panose="020B0604020202020204" pitchFamily="34" charset="0"/>
              </a:rPr>
              <a:t>¿Cómo desarrollar un sistema digital que optimice el registro de entrada y salida de equipos, garantizando mayor rapidez y seguridad en el proceso?</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2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1077307" y="1621007"/>
            <a:ext cx="10037386" cy="5078313"/>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proyecto se centrará en el desarrollo de un aplicativo web simple que permitirá a los celadores del complejo sede Quiriguá registrar la información de los equipos que entran y salen de la institución. Las funcionalidades clave serán:</a:t>
            </a:r>
          </a:p>
          <a:p>
            <a:pPr algn="just"/>
            <a:endParaRPr lang="es-MX"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Registro de ingreso: </a:t>
            </a:r>
            <a:r>
              <a:rPr lang="es-MX" dirty="0">
                <a:latin typeface="Arial" panose="020B0604020202020204" pitchFamily="34" charset="0"/>
                <a:cs typeface="Arial" panose="020B0604020202020204" pitchFamily="34" charset="0"/>
              </a:rPr>
              <a:t>El celador podrá crear un nuevo registro cuando un equipo de cómputo ingrese a la institución. Se capturarán datos como: Tipo de equipo, marca, numero de serie del equipo/serial, nombres, tipo y numero de identificación, fecha y hora de ingreso</a:t>
            </a:r>
          </a:p>
          <a:p>
            <a:pPr algn="just"/>
            <a:endParaRPr lang="es-MX"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Registro de salida: </a:t>
            </a:r>
            <a:r>
              <a:rPr lang="es-MX" dirty="0">
                <a:latin typeface="Arial" panose="020B0604020202020204" pitchFamily="34" charset="0"/>
                <a:cs typeface="Arial" panose="020B0604020202020204" pitchFamily="34" charset="0"/>
              </a:rPr>
              <a:t>El celador podrá buscar un registro existente para marcar la salida del equipo, registrando la fecha y hora de la salida</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Generación de reportes: </a:t>
            </a:r>
            <a:r>
              <a:rPr lang="es-MX" dirty="0">
                <a:latin typeface="Arial" panose="020B0604020202020204" pitchFamily="34" charset="0"/>
                <a:cs typeface="Arial" panose="020B0604020202020204" pitchFamily="34" charset="0"/>
              </a:rPr>
              <a:t>El sistema generará reportes básicos que permitan visualizar el flujo de equipos en un período de tiempo determinado, ayudando a la institución a tener un mejor control.</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Gestión de personal:</a:t>
            </a:r>
            <a:r>
              <a:rPr lang="es-MX" dirty="0">
                <a:latin typeface="Arial" panose="020B0604020202020204" pitchFamily="34" charset="0"/>
                <a:cs typeface="Arial" panose="020B0604020202020204" pitchFamily="34" charset="0"/>
              </a:rPr>
              <a:t> El aplicativo tendrá funcionalidades de gestión de los celadores. Esto es fundamental en caso de que surja cualquier incidente o anomalía con un equipo, ya que permite identificar rápidamente a la persona responsable de ese registro en un momento específico.</a:t>
            </a:r>
            <a:endParaRPr lang="es-MX"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47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988257" y="1538401"/>
            <a:ext cx="10215485" cy="5209118"/>
          </a:xfrm>
          <a:prstGeom prst="rect">
            <a:avLst/>
          </a:prstGeom>
          <a:noFill/>
        </p:spPr>
        <p:txBody>
          <a:bodyPr wrap="square" rtlCol="0">
            <a:spAutoFit/>
          </a:bodyPr>
          <a:lstStyle/>
          <a:p>
            <a:pPr marL="285750" indent="-285750" algn="just">
              <a:buFont typeface="Arial" panose="020B0604020202020204" pitchFamily="34" charset="0"/>
              <a:buChar char="•"/>
            </a:pPr>
            <a:r>
              <a:rPr lang="es-MX" sz="1750" b="1" dirty="0">
                <a:latin typeface="Arial" panose="020B0604020202020204" pitchFamily="34" charset="0"/>
                <a:cs typeface="Arial" panose="020B0604020202020204" pitchFamily="34" charset="0"/>
              </a:rPr>
              <a:t>Alcance fuera del proyecto: </a:t>
            </a:r>
            <a:r>
              <a:rPr lang="es-MX" sz="1750" dirty="0">
                <a:latin typeface="Arial" panose="020B0604020202020204" pitchFamily="34" charset="0"/>
                <a:cs typeface="Arial" panose="020B0604020202020204" pitchFamily="34" charset="0"/>
              </a:rPr>
              <a:t>Para garantizar un enfoque claro el proyecto no cubrirá:</a:t>
            </a:r>
          </a:p>
          <a:p>
            <a:pPr algn="just"/>
            <a:endParaRPr lang="es-MX" sz="1750" dirty="0">
              <a:latin typeface="Arial" panose="020B0604020202020204" pitchFamily="34" charset="0"/>
              <a:cs typeface="Arial" panose="020B0604020202020204" pitchFamily="34" charset="0"/>
            </a:endParaRPr>
          </a:p>
          <a:p>
            <a:pPr marL="285750" indent="-285750" algn="just">
              <a:buFontTx/>
              <a:buChar char="-"/>
            </a:pPr>
            <a:r>
              <a:rPr lang="es-MX" sz="1750" dirty="0">
                <a:latin typeface="Arial" panose="020B0604020202020204" pitchFamily="34" charset="0"/>
                <a:cs typeface="Arial" panose="020B0604020202020204" pitchFamily="34" charset="0"/>
              </a:rPr>
              <a:t>Proceso de prestamos de equipos.</a:t>
            </a:r>
          </a:p>
          <a:p>
            <a:pPr marL="285750" indent="-285750" algn="just">
              <a:buFontTx/>
              <a:buChar char="-"/>
            </a:pPr>
            <a:r>
              <a:rPr lang="es-MX" sz="1750" dirty="0">
                <a:latin typeface="Arial" panose="020B0604020202020204" pitchFamily="34" charset="0"/>
                <a:cs typeface="Arial" panose="020B0604020202020204" pitchFamily="34" charset="0"/>
              </a:rPr>
              <a:t>Inventario general de equipos.</a:t>
            </a:r>
          </a:p>
          <a:p>
            <a:pPr marL="285750" indent="-285750" algn="just">
              <a:buFontTx/>
              <a:buChar char="-"/>
            </a:pPr>
            <a:r>
              <a:rPr lang="es-MX" sz="1750" dirty="0">
                <a:latin typeface="Arial" panose="020B0604020202020204" pitchFamily="34" charset="0"/>
                <a:cs typeface="Arial" panose="020B0604020202020204" pitchFamily="34" charset="0"/>
              </a:rPr>
              <a:t>Integración con otros sistemas.</a:t>
            </a:r>
          </a:p>
          <a:p>
            <a:pPr marL="285750" indent="-285750" algn="just">
              <a:buFontTx/>
              <a:buChar char="-"/>
            </a:pPr>
            <a:endParaRPr lang="es-MX" sz="175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750" b="1" dirty="0">
                <a:latin typeface="Arial" panose="020B0604020202020204" pitchFamily="34" charset="0"/>
                <a:cs typeface="Arial" panose="020B0604020202020204" pitchFamily="34" charset="0"/>
              </a:rPr>
              <a:t>Entregables: </a:t>
            </a:r>
            <a:r>
              <a:rPr lang="es-MX" sz="1750" dirty="0">
                <a:latin typeface="Arial" panose="020B0604020202020204" pitchFamily="34" charset="0"/>
                <a:cs typeface="Arial" panose="020B0604020202020204" pitchFamily="34" charset="0"/>
              </a:rPr>
              <a:t>Los principales entregables de este proyecto serán:</a:t>
            </a:r>
          </a:p>
          <a:p>
            <a:pPr marL="285750" indent="-285750" algn="just">
              <a:buFont typeface="Arial" panose="020B0604020202020204" pitchFamily="34" charset="0"/>
              <a:buChar char="•"/>
            </a:pPr>
            <a:endParaRPr lang="es-MX" sz="1750" b="1" dirty="0">
              <a:latin typeface="Arial" panose="020B0604020202020204" pitchFamily="34" charset="0"/>
              <a:cs typeface="Arial" panose="020B0604020202020204" pitchFamily="34" charset="0"/>
            </a:endParaRPr>
          </a:p>
          <a:p>
            <a:pPr algn="just"/>
            <a:r>
              <a:rPr lang="es-MX" sz="1750" b="1" dirty="0">
                <a:latin typeface="Arial" panose="020B0604020202020204" pitchFamily="34" charset="0"/>
                <a:cs typeface="Arial" panose="020B0604020202020204" pitchFamily="34" charset="0"/>
              </a:rPr>
              <a:t>Documento de requisitos:</a:t>
            </a:r>
            <a:r>
              <a:rPr lang="es-MX" sz="1750" dirty="0">
                <a:latin typeface="Arial" panose="020B0604020202020204" pitchFamily="34" charset="0"/>
                <a:cs typeface="Arial" panose="020B0604020202020204" pitchFamily="34" charset="0"/>
              </a:rPr>
              <a:t> Un documento detallado con las especificaciones del sistema.</a:t>
            </a:r>
          </a:p>
          <a:p>
            <a:pPr algn="just"/>
            <a:endParaRPr lang="es-MX" sz="1750" dirty="0">
              <a:latin typeface="Arial" panose="020B0604020202020204" pitchFamily="34" charset="0"/>
              <a:cs typeface="Arial" panose="020B0604020202020204" pitchFamily="34" charset="0"/>
            </a:endParaRPr>
          </a:p>
          <a:p>
            <a:pPr algn="just"/>
            <a:r>
              <a:rPr lang="es-MX" sz="1750" b="1" dirty="0">
                <a:latin typeface="Arial" panose="020B0604020202020204" pitchFamily="34" charset="0"/>
                <a:cs typeface="Arial" panose="020B0604020202020204" pitchFamily="34" charset="0"/>
              </a:rPr>
              <a:t>Prototipo de la interfaz:</a:t>
            </a:r>
            <a:r>
              <a:rPr lang="es-MX" sz="1750" dirty="0">
                <a:latin typeface="Arial" panose="020B0604020202020204" pitchFamily="34" charset="0"/>
                <a:cs typeface="Arial" panose="020B0604020202020204" pitchFamily="34" charset="0"/>
              </a:rPr>
              <a:t> Un diseño visual del aplicativo para validar el flujo de usuario.</a:t>
            </a:r>
          </a:p>
          <a:p>
            <a:pPr algn="just"/>
            <a:endParaRPr lang="es-MX" sz="1750" dirty="0">
              <a:latin typeface="Arial" panose="020B0604020202020204" pitchFamily="34" charset="0"/>
              <a:cs typeface="Arial" panose="020B0604020202020204" pitchFamily="34" charset="0"/>
            </a:endParaRPr>
          </a:p>
          <a:p>
            <a:pPr algn="just"/>
            <a:r>
              <a:rPr lang="es-MX" sz="1750" b="1" dirty="0">
                <a:latin typeface="Arial" panose="020B0604020202020204" pitchFamily="34" charset="0"/>
                <a:cs typeface="Arial" panose="020B0604020202020204" pitchFamily="34" charset="0"/>
              </a:rPr>
              <a:t>Aplicación web y móvil funcional:</a:t>
            </a:r>
            <a:r>
              <a:rPr lang="es-MX" sz="1750" dirty="0">
                <a:latin typeface="Arial" panose="020B0604020202020204" pitchFamily="34" charset="0"/>
                <a:cs typeface="Arial" panose="020B0604020202020204" pitchFamily="34" charset="0"/>
              </a:rPr>
              <a:t> El software desarrollado y listo para su uso por parte de los celadores.</a:t>
            </a:r>
          </a:p>
          <a:p>
            <a:pPr algn="just"/>
            <a:endParaRPr lang="es-MX" sz="1750" dirty="0">
              <a:latin typeface="Arial" panose="020B0604020202020204" pitchFamily="34" charset="0"/>
              <a:cs typeface="Arial" panose="020B0604020202020204" pitchFamily="34" charset="0"/>
            </a:endParaRPr>
          </a:p>
          <a:p>
            <a:pPr algn="just"/>
            <a:r>
              <a:rPr lang="es-MX" sz="1750" b="1" dirty="0">
                <a:latin typeface="Arial" panose="020B0604020202020204" pitchFamily="34" charset="0"/>
                <a:cs typeface="Arial" panose="020B0604020202020204" pitchFamily="34" charset="0"/>
              </a:rPr>
              <a:t>Manual de usuario:</a:t>
            </a:r>
            <a:r>
              <a:rPr lang="es-MX" sz="1750" dirty="0">
                <a:latin typeface="Arial" panose="020B0604020202020204" pitchFamily="34" charset="0"/>
                <a:cs typeface="Arial" panose="020B0604020202020204" pitchFamily="34" charset="0"/>
              </a:rPr>
              <a:t> Un documento simple y claro que guiará a los celadores en el uso del aplicativo.</a:t>
            </a:r>
          </a:p>
          <a:p>
            <a:pPr algn="just"/>
            <a:endParaRPr lang="es-MX" sz="1750" dirty="0">
              <a:latin typeface="Arial" panose="020B0604020202020204" pitchFamily="34" charset="0"/>
              <a:cs typeface="Arial" panose="020B0604020202020204" pitchFamily="34" charset="0"/>
            </a:endParaRPr>
          </a:p>
          <a:p>
            <a:pPr algn="just"/>
            <a:r>
              <a:rPr lang="es-MX" sz="1750" b="1" dirty="0">
                <a:latin typeface="Arial" panose="020B0604020202020204" pitchFamily="34" charset="0"/>
                <a:cs typeface="Arial" panose="020B0604020202020204" pitchFamily="34" charset="0"/>
              </a:rPr>
              <a:t>Plan de implementación:</a:t>
            </a:r>
            <a:r>
              <a:rPr lang="es-MX" sz="1750" dirty="0">
                <a:latin typeface="Arial" panose="020B0604020202020204" pitchFamily="34" charset="0"/>
                <a:cs typeface="Arial" panose="020B0604020202020204" pitchFamily="34" charset="0"/>
              </a:rPr>
              <a:t> Un plan para el despliegue del sistema en la institución, incluyendo la capacitación inicial a los celadores.</a:t>
            </a:r>
          </a:p>
        </p:txBody>
      </p:sp>
    </p:spTree>
    <p:extLst>
      <p:ext uri="{BB962C8B-B14F-4D97-AF65-F5344CB8AC3E}">
        <p14:creationId xmlns:p14="http://schemas.microsoft.com/office/powerpoint/2010/main" val="259741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Justificación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27CA8B7F-130E-45CB-A7CF-AE644D7F61E8}"/>
              </a:ext>
            </a:extLst>
          </p:cNvPr>
          <p:cNvSpPr txBox="1"/>
          <p:nvPr/>
        </p:nvSpPr>
        <p:spPr>
          <a:xfrm>
            <a:off x="948666" y="2106285"/>
            <a:ext cx="10294667" cy="4154984"/>
          </a:xfrm>
          <a:prstGeom prst="rect">
            <a:avLst/>
          </a:prstGeom>
          <a:noFill/>
        </p:spPr>
        <p:txBody>
          <a:bodyPr wrap="square" rtlCol="0">
            <a:spAutoFit/>
          </a:bodyPr>
          <a:lstStyle/>
          <a:p>
            <a:pPr algn="just"/>
            <a:r>
              <a:rPr lang="es-MX" sz="2200" dirty="0">
                <a:latin typeface="Arial" panose="020B0604020202020204" pitchFamily="34" charset="0"/>
                <a:cs typeface="Arial" panose="020B0604020202020204" pitchFamily="34" charset="0"/>
              </a:rPr>
              <a:t>La implementación de un sistema digital para el control de ingreso y salida de equipos en la sede educativa permitirá optimizar un proceso que actualmente representa riesgos de inconsistencias y errores con este sistema se garantiza uno mas seguro y mas confiable lo cual reducirá la posibilidad de pérdidas de equipos, manipulaciones indebidas o movimientos no autorizados de los equipos.</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Además, la digitalización facilitará la labor de los celadores al manejar herramientas para la consulta rápida de la información y la generación de reportes, mejorando la trazabilidad y fortaleciendo la seguridad institucional. En consecuencia el complejo contará con un mayor control sobre sus recursos, una administración mas eficiente y un respaldo tecnológico que minimiza riesgos operativos.</a:t>
            </a:r>
          </a:p>
        </p:txBody>
      </p:sp>
    </p:spTree>
    <p:extLst>
      <p:ext uri="{BB962C8B-B14F-4D97-AF65-F5344CB8AC3E}">
        <p14:creationId xmlns:p14="http://schemas.microsoft.com/office/powerpoint/2010/main" val="35317217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7803</TotalTime>
  <Words>1027</Words>
  <Application>Microsoft Office PowerPoint</Application>
  <PresentationFormat>Panorámica</PresentationFormat>
  <Paragraphs>100</Paragraphs>
  <Slides>24</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Calibri Light</vt:lpstr>
      <vt:lpstr>Georgia</vt:lpstr>
      <vt:lpstr>Tema de Office</vt:lpstr>
      <vt:lpstr>Presentación de PowerPoint</vt:lpstr>
      <vt:lpstr>Presentación de PowerPoint</vt:lpstr>
      <vt:lpstr>Objetivo general</vt:lpstr>
      <vt:lpstr>Objetivos especificos</vt:lpstr>
      <vt:lpstr>Planteamiento del problema </vt:lpstr>
      <vt:lpstr>Pregunta problema</vt:lpstr>
      <vt:lpstr>Alcance</vt:lpstr>
      <vt:lpstr>Alcance</vt:lpstr>
      <vt:lpstr>Justificación</vt:lpstr>
      <vt:lpstr>Diagrama B.P.M.N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Requerimientos funcionales</vt:lpstr>
      <vt:lpstr>Requerimientos funcionales</vt:lpstr>
      <vt:lpstr>Requerimientos no funcionales</vt:lpstr>
      <vt:lpstr>Requerimientos no funcionales</vt:lpstr>
      <vt:lpstr>Diagrama Casos de uso y Wiframes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2023</cp:lastModifiedBy>
  <cp:revision>148</cp:revision>
  <dcterms:created xsi:type="dcterms:W3CDTF">2020-10-01T23:51:28Z</dcterms:created>
  <dcterms:modified xsi:type="dcterms:W3CDTF">2025-10-06T08:20:17Z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